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8" r:id="rId6"/>
    <p:sldId id="260" r:id="rId7"/>
    <p:sldId id="269" r:id="rId8"/>
    <p:sldId id="27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7772400" cy="822326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6400800" cy="45720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C6604-6DA6-410F-B69B-1F77A129F877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DC45-670A-4926-B042-5835C883C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C6604-6DA6-410F-B69B-1F77A129F877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DC45-670A-4926-B042-5835C883C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C6604-6DA6-410F-B69B-1F77A129F877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DC45-670A-4926-B042-5835C883C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C6604-6DA6-410F-B69B-1F77A129F877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DC45-670A-4926-B042-5835C883C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C6604-6DA6-410F-B69B-1F77A129F877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DC45-670A-4926-B042-5835C883C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C6604-6DA6-410F-B69B-1F77A129F877}" type="datetimeFigureOut">
              <a:rPr lang="en-US" smtClean="0"/>
              <a:t>1/3/16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DC45-670A-4926-B042-5835C883C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C6604-6DA6-410F-B69B-1F77A129F877}" type="datetimeFigureOut">
              <a:rPr lang="en-US" smtClean="0"/>
              <a:t>1/3/16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DC45-670A-4926-B042-5835C883C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C6604-6DA6-410F-B69B-1F77A129F877}" type="datetimeFigureOut">
              <a:rPr lang="en-US" smtClean="0"/>
              <a:t>1/3/16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DC45-670A-4926-B042-5835C883C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C6604-6DA6-410F-B69B-1F77A129F877}" type="datetimeFigureOut">
              <a:rPr lang="en-US" smtClean="0"/>
              <a:t>1/3/16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DC45-670A-4926-B042-5835C883C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C6604-6DA6-410F-B69B-1F77A129F877}" type="datetimeFigureOut">
              <a:rPr lang="en-US" smtClean="0"/>
              <a:t>1/3/16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DC45-670A-4926-B042-5835C883C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C6604-6DA6-410F-B69B-1F77A129F877}" type="datetimeFigureOut">
              <a:rPr lang="en-US" smtClean="0"/>
              <a:t>1/3/16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DC45-670A-4926-B042-5835C883C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B5C6604-6DA6-410F-B69B-1F77A129F877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7DFDC45-670A-4926-B042-5835C883CC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Tahoma" pitchFamily="112" charset="0"/>
          <a:cs typeface="Tahoma" pitchFamily="11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Tahoma" pitchFamily="112" charset="0"/>
          <a:cs typeface="Tahoma" pitchFamily="11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Tahoma" pitchFamily="112" charset="0"/>
          <a:cs typeface="Tahoma" pitchFamily="11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Tahoma" pitchFamily="112" charset="0"/>
          <a:cs typeface="Tahoma" pitchFamily="11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Tahoma" pitchFamily="112" charset="0"/>
          <a:cs typeface="Tahoma" pitchFamily="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Tahoma" pitchFamily="112" charset="0"/>
          <a:cs typeface="Tahoma" pitchFamily="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Tahoma" pitchFamily="112" charset="0"/>
          <a:cs typeface="Tahoma" pitchFamily="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Tahoma" pitchFamily="112" charset="0"/>
          <a:cs typeface="Tahoma" pitchFamily="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3" y="838200"/>
            <a:ext cx="7772400" cy="822326"/>
          </a:xfrm>
        </p:spPr>
        <p:txBody>
          <a:bodyPr/>
          <a:lstStyle/>
          <a:p>
            <a:r>
              <a:rPr lang="en-US" dirty="0" smtClean="0"/>
              <a:t>Big </a:t>
            </a:r>
            <a:r>
              <a:rPr lang="en-US" dirty="0" smtClean="0"/>
              <a:t>Data Bioinformatics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6400800" cy="457200"/>
          </a:xfrm>
        </p:spPr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Khalifeh</a:t>
            </a:r>
            <a:r>
              <a:rPr lang="en-US" dirty="0" smtClean="0"/>
              <a:t> Al-</a:t>
            </a:r>
            <a:r>
              <a:rPr lang="en-US" dirty="0" err="1" smtClean="0"/>
              <a:t>Jadda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Bioinformatics projects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22" name="Picture 2" descr="mschat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13161">
            <a:off x="6294332" y="1821052"/>
            <a:ext cx="2550092" cy="2188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1307143">
            <a:off x="5693182" y="3972364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Michael C. Schatz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67000" y="3657600"/>
            <a:ext cx="33439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CloudBurst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24" name="Picture 4" descr="Mug sho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672085">
            <a:off x="844854" y="4021495"/>
            <a:ext cx="2119696" cy="235716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 rot="19788973">
            <a:off x="1977544" y="5851533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Ben </a:t>
            </a:r>
            <a:r>
              <a:rPr lang="en-US" dirty="0" err="1" smtClean="0"/>
              <a:t>Langmead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81400" y="5257800"/>
            <a:ext cx="30233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Crossbow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43600" y="4343400"/>
            <a:ext cx="2442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Contrail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26" name="Picture 6" descr="dennis's pictu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741049">
            <a:off x="241447" y="1749347"/>
            <a:ext cx="2114917" cy="1596163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 rot="19788973">
            <a:off x="682145" y="3140067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Dennis P. Wall</a:t>
            </a:r>
            <a:endParaRPr lang="en-US" dirty="0"/>
          </a:p>
        </p:txBody>
      </p:sp>
      <p:pic>
        <p:nvPicPr>
          <p:cNvPr id="30728" name="Picture 8" descr="Hom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1828800"/>
            <a:ext cx="3667125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CloudBurst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Is a new </a:t>
            </a:r>
            <a:r>
              <a:rPr lang="en-US" sz="2400" dirty="0" smtClean="0">
                <a:solidFill>
                  <a:srgbClr val="FF0000"/>
                </a:solidFill>
              </a:rPr>
              <a:t>parallel read-mapping algorithm </a:t>
            </a:r>
            <a:r>
              <a:rPr lang="en-US" sz="2400" dirty="0" smtClean="0"/>
              <a:t>optimized for mapping next-generation sequence data to the human genome and other reference genomes , for use in a variety of biological analyses including SNP discovery, genotyping, and personal genomics.</a:t>
            </a:r>
          </a:p>
          <a:p>
            <a:r>
              <a:rPr lang="en-US" sz="2400" dirty="0" smtClean="0"/>
              <a:t>It reports either </a:t>
            </a:r>
            <a:r>
              <a:rPr lang="en-US" sz="2400" dirty="0" smtClean="0">
                <a:solidFill>
                  <a:srgbClr val="FF0000"/>
                </a:solidFill>
              </a:rPr>
              <a:t>all alignments or the unambiguous best alignment </a:t>
            </a:r>
            <a:r>
              <a:rPr lang="en-US" sz="2400" dirty="0" smtClean="0"/>
              <a:t>for each read with any number of mismatches or differences.</a:t>
            </a:r>
          </a:p>
          <a:p>
            <a:r>
              <a:rPr lang="en-US" sz="2400" dirty="0" smtClean="0"/>
              <a:t>This level of sensitivity </a:t>
            </a:r>
            <a:r>
              <a:rPr lang="en-US" sz="2400" dirty="0" smtClean="0">
                <a:solidFill>
                  <a:srgbClr val="FF0000"/>
                </a:solidFill>
              </a:rPr>
              <a:t>could be prohibitively time consuming</a:t>
            </a:r>
            <a:r>
              <a:rPr lang="en-US" sz="2400" dirty="0" smtClean="0"/>
              <a:t>, but </a:t>
            </a:r>
            <a:r>
              <a:rPr lang="en-US" sz="2400" dirty="0" err="1" smtClean="0"/>
              <a:t>CloudBurst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uses the open-source Hadoop</a:t>
            </a:r>
            <a:r>
              <a:rPr lang="en-US" sz="2400" dirty="0" smtClean="0"/>
              <a:t> implementation of MapReduce to parallelize execution using multiple compute nodes.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Is a large-scale </a:t>
            </a:r>
            <a:r>
              <a:rPr lang="en-US" sz="2400" dirty="0" err="1" smtClean="0">
                <a:solidFill>
                  <a:srgbClr val="FF0000"/>
                </a:solidFill>
              </a:rPr>
              <a:t>orthology</a:t>
            </a:r>
            <a:r>
              <a:rPr lang="en-US" sz="2400" dirty="0" smtClean="0"/>
              <a:t> database. The </a:t>
            </a:r>
            <a:r>
              <a:rPr lang="en-US" sz="2400" dirty="0" err="1" smtClean="0"/>
              <a:t>orthologs</a:t>
            </a:r>
            <a:r>
              <a:rPr lang="en-US" sz="2400" dirty="0" smtClean="0"/>
              <a:t> are computed using the </a:t>
            </a:r>
            <a:r>
              <a:rPr lang="en-US" sz="2400" i="1" dirty="0" smtClean="0">
                <a:solidFill>
                  <a:srgbClr val="FF0000"/>
                </a:solidFill>
              </a:rPr>
              <a:t>Reciprocal Smallest Distance </a:t>
            </a:r>
            <a:r>
              <a:rPr lang="en-US" sz="2400" dirty="0" smtClean="0"/>
              <a:t>(RSD) algorithm. 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This algorithm detects more (and more accurate) </a:t>
            </a:r>
            <a:r>
              <a:rPr lang="en-US" sz="2400" dirty="0" err="1" smtClean="0"/>
              <a:t>orthologs</a:t>
            </a:r>
            <a:r>
              <a:rPr lang="en-US" sz="2400" dirty="0" smtClean="0"/>
              <a:t> than reciprocal best blast hits and gives each </a:t>
            </a:r>
            <a:r>
              <a:rPr lang="en-US" sz="2400" dirty="0" err="1" smtClean="0"/>
              <a:t>ortholog</a:t>
            </a:r>
            <a:r>
              <a:rPr lang="en-US" sz="2400" dirty="0" smtClean="0"/>
              <a:t> a score based on its maximum likelihood evolutionary distance.</a:t>
            </a:r>
          </a:p>
          <a:p>
            <a:endParaRPr lang="en-US" sz="2400" dirty="0" smtClean="0"/>
          </a:p>
          <a:p>
            <a:r>
              <a:rPr lang="en-US" sz="2400" dirty="0" smtClean="0"/>
              <a:t>Every release of Roundup downloads the latest genomes from </a:t>
            </a:r>
            <a:r>
              <a:rPr lang="en-US" sz="2400" dirty="0" smtClean="0">
                <a:solidFill>
                  <a:srgbClr val="FF0000"/>
                </a:solidFill>
              </a:rPr>
              <a:t>UniProt</a:t>
            </a:r>
            <a:r>
              <a:rPr lang="en-US" sz="2400" dirty="0" smtClean="0"/>
              <a:t> and computes </a:t>
            </a:r>
            <a:r>
              <a:rPr lang="en-US" sz="2400" dirty="0" err="1" smtClean="0"/>
              <a:t>orthologs</a:t>
            </a:r>
            <a:r>
              <a:rPr lang="en-US" sz="2400" dirty="0" smtClean="0"/>
              <a:t> for them. 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Bioinformatics Tools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Platform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Hadoop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M. </a:t>
                      </a:r>
                      <a:r>
                        <a:rPr lang="en-US" dirty="0" err="1" smtClean="0"/>
                        <a:t>Gaggero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 Set Enrichment Analysis (GSEA)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Hadoop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M. </a:t>
                      </a:r>
                      <a:r>
                        <a:rPr lang="en-US" dirty="0" err="1" smtClean="0"/>
                        <a:t>Gaggero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GRAMMAR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Hadoop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M. </a:t>
                      </a:r>
                      <a:r>
                        <a:rPr lang="en-US" dirty="0" err="1" smtClean="0"/>
                        <a:t>Gaggero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NCBI BLAST2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Hadoop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Andrea </a:t>
                      </a:r>
                      <a:r>
                        <a:rPr lang="en-US" dirty="0" err="1" smtClean="0"/>
                        <a:t>Matsunaga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MSA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Hadoop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Sadasivam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SeqWare</a:t>
                      </a:r>
                      <a:r>
                        <a:rPr lang="en-US" dirty="0" smtClean="0"/>
                        <a:t> query engine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Brian O’Connor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Glad Tiding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Hadoop and </a:t>
            </a:r>
            <a:r>
              <a:rPr lang="en-US" sz="2800" dirty="0" err="1" smtClean="0"/>
              <a:t>Hbase</a:t>
            </a:r>
            <a:r>
              <a:rPr lang="en-US" sz="2800" dirty="0" smtClean="0"/>
              <a:t> have been installed on a cluster at </a:t>
            </a:r>
            <a:r>
              <a:rPr lang="en-US" sz="2800" dirty="0" smtClean="0">
                <a:solidFill>
                  <a:srgbClr val="FF0000"/>
                </a:solidFill>
              </a:rPr>
              <a:t>NERSC</a:t>
            </a:r>
            <a:r>
              <a:rPr lang="en-US" sz="2800" dirty="0" smtClean="0"/>
              <a:t> (40 nodes soon to double).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Users interested in using cloud for their research may fill out the Magellan Cloud Computing statement of interest form.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any thing </a:t>
            </a:r>
            <a:r>
              <a:rPr lang="en-US" dirty="0" smtClean="0"/>
              <a:t>useful?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http://www.coolfunpics.com/slides/Messy_Room.jpg#messy%20r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8610600" cy="5162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Big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</a:t>
            </a:r>
          </a:p>
          <a:p>
            <a:r>
              <a:rPr lang="en-US" dirty="0" smtClean="0"/>
              <a:t>Variety</a:t>
            </a:r>
          </a:p>
          <a:p>
            <a:r>
              <a:rPr lang="en-US" dirty="0" smtClean="0"/>
              <a:t>Velocity</a:t>
            </a:r>
            <a:endParaRPr lang="en-US" dirty="0"/>
          </a:p>
        </p:txBody>
      </p:sp>
      <p:pic>
        <p:nvPicPr>
          <p:cNvPr id="1026" name="Picture 2" descr="http://www.bigdatabytes.com/wp-content/uploads/2012/01/big-da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6768" y="1600200"/>
            <a:ext cx="5441007" cy="4572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 rot="2852720">
            <a:off x="1783665" y="5581928"/>
            <a:ext cx="1905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2009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Cloud Callout 7"/>
          <p:cNvSpPr/>
          <p:nvPr/>
        </p:nvSpPr>
        <p:spPr>
          <a:xfrm rot="19964200">
            <a:off x="1493198" y="4180679"/>
            <a:ext cx="2209800" cy="1066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800,000 </a:t>
            </a:r>
            <a:r>
              <a:rPr lang="en-US" dirty="0" err="1" smtClean="0"/>
              <a:t>Petabytes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2073251">
            <a:off x="-134781" y="5475869"/>
            <a:ext cx="1905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2020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Cloud Callout 9"/>
          <p:cNvSpPr/>
          <p:nvPr/>
        </p:nvSpPr>
        <p:spPr>
          <a:xfrm rot="20208965">
            <a:off x="-127968" y="4148804"/>
            <a:ext cx="2070635" cy="1066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35 </a:t>
            </a:r>
            <a:r>
              <a:rPr lang="en-US" dirty="0" err="1" smtClean="0"/>
              <a:t>Zettabytes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19600" y="6248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ZB = 10</a:t>
            </a:r>
            <a:r>
              <a:rPr lang="en-US" baseline="30000" dirty="0" smtClean="0"/>
              <a:t>6</a:t>
            </a:r>
            <a:r>
              <a:rPr lang="en-US" dirty="0" smtClean="0"/>
              <a:t> PB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pic>
        <p:nvPicPr>
          <p:cNvPr id="28674" name="Picture 2" descr="http://www.microsoft.com/education/facultyconnection/Template/logo000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5334000"/>
            <a:ext cx="2541814" cy="474472"/>
          </a:xfrm>
          <a:prstGeom prst="rect">
            <a:avLst/>
          </a:prstGeom>
          <a:noFill/>
        </p:spPr>
      </p:pic>
      <p:pic>
        <p:nvPicPr>
          <p:cNvPr id="28676" name="Picture 4" descr="http://www.eyaloren.org/slides/2008/02/sw-hadoop/img-hadoop/hadoop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0"/>
            <a:ext cx="6117456" cy="1447800"/>
          </a:xfrm>
          <a:prstGeom prst="rect">
            <a:avLst/>
          </a:prstGeom>
          <a:noFill/>
        </p:spPr>
      </p:pic>
      <p:pic>
        <p:nvPicPr>
          <p:cNvPr id="28678" name="Picture 6" descr="http://www.commoncrawl.org/wp-content/uploads/2012/01/AWS_LOGO_CMYK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4572000"/>
            <a:ext cx="3524250" cy="1284954"/>
          </a:xfrm>
          <a:prstGeom prst="rect">
            <a:avLst/>
          </a:prstGeom>
          <a:noFill/>
        </p:spPr>
      </p:pic>
      <p:pic>
        <p:nvPicPr>
          <p:cNvPr id="28680" name="Picture 8" descr="http://www.cognizant.com/approach/SiteImages/hpccsystems-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2514600"/>
            <a:ext cx="260773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1000 genomes </a:t>
            </a:r>
            <a:r>
              <a:rPr lang="en-US" dirty="0" smtClean="0"/>
              <a:t>project will  produce 1 </a:t>
            </a:r>
            <a:r>
              <a:rPr lang="en-US" dirty="0" err="1" smtClean="0"/>
              <a:t>petabyte</a:t>
            </a:r>
            <a:r>
              <a:rPr lang="en-US" dirty="0" smtClean="0"/>
              <a:t> of data per year from multiple sources in multiple countries.</a:t>
            </a:r>
          </a:p>
          <a:p>
            <a:r>
              <a:rPr lang="en-US" dirty="0" smtClean="0"/>
              <a:t>The Reciprocal Smallest Distance (RSD) algorithm to generate </a:t>
            </a:r>
            <a:r>
              <a:rPr lang="en-US" dirty="0" err="1" smtClean="0"/>
              <a:t>orthology</a:t>
            </a:r>
            <a:r>
              <a:rPr lang="en-US" dirty="0" smtClean="0"/>
              <a:t> groups requires:</a:t>
            </a:r>
          </a:p>
          <a:p>
            <a:pPr lvl="1"/>
            <a:r>
              <a:rPr lang="pt-BR" dirty="0" smtClean="0"/>
              <a:t> ((N)(N-1)/2)*M</a:t>
            </a:r>
          </a:p>
          <a:p>
            <a:pPr lvl="1"/>
            <a:r>
              <a:rPr lang="pt-BR" dirty="0" smtClean="0"/>
              <a:t>Where </a:t>
            </a:r>
            <a:r>
              <a:rPr lang="pt-BR" dirty="0" smtClean="0">
                <a:solidFill>
                  <a:srgbClr val="FF0000"/>
                </a:solidFill>
              </a:rPr>
              <a:t>N is the number of genomes </a:t>
            </a:r>
            <a:r>
              <a:rPr lang="pt-BR" dirty="0" smtClean="0"/>
              <a:t>and </a:t>
            </a:r>
            <a:r>
              <a:rPr lang="pt-BR" dirty="0" smtClean="0">
                <a:solidFill>
                  <a:srgbClr val="FF0000"/>
                </a:solidFill>
              </a:rPr>
              <a:t>M </a:t>
            </a:r>
            <a:r>
              <a:rPr lang="en-US" dirty="0" smtClean="0">
                <a:solidFill>
                  <a:srgbClr val="FF0000"/>
                </a:solidFill>
              </a:rPr>
              <a:t>represents the number of different parameter </a:t>
            </a:r>
            <a:r>
              <a:rPr lang="en-US" dirty="0" smtClean="0"/>
              <a:t>settings for </a:t>
            </a:r>
            <a:r>
              <a:rPr lang="en-US" dirty="0" err="1" smtClean="0"/>
              <a:t>evalue</a:t>
            </a:r>
            <a:r>
              <a:rPr lang="en-US" dirty="0" smtClean="0"/>
              <a:t> and divergence.</a:t>
            </a:r>
          </a:p>
          <a:p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1000 </a:t>
            </a:r>
            <a:r>
              <a:rPr lang="en-US" dirty="0" smtClean="0"/>
              <a:t>genomes and </a:t>
            </a:r>
            <a:r>
              <a:rPr lang="en-US" dirty="0" smtClean="0">
                <a:solidFill>
                  <a:srgbClr val="FF0000"/>
                </a:solidFill>
              </a:rPr>
              <a:t>12</a:t>
            </a:r>
            <a:r>
              <a:rPr lang="en-US" dirty="0" smtClean="0"/>
              <a:t> parameters</a:t>
            </a:r>
          </a:p>
          <a:p>
            <a:pPr lvl="1"/>
            <a:r>
              <a:rPr lang="en-US" dirty="0" smtClean="0"/>
              <a:t>the total number of processes required for a full complement of results would </a:t>
            </a:r>
            <a:r>
              <a:rPr lang="en-US" dirty="0" smtClean="0">
                <a:solidFill>
                  <a:schemeClr val="bg1"/>
                </a:solidFill>
              </a:rPr>
              <a:t>be</a:t>
            </a:r>
            <a:r>
              <a:rPr lang="en-US" dirty="0" smtClean="0">
                <a:solidFill>
                  <a:srgbClr val="FF0000"/>
                </a:solidFill>
              </a:rPr>
              <a:t> 5,994,000</a:t>
            </a:r>
            <a:r>
              <a:rPr lang="en-US" dirty="0" smtClean="0"/>
              <a:t>. Further assuming that each individual process takes on average </a:t>
            </a:r>
            <a:r>
              <a:rPr lang="en-US" dirty="0" smtClean="0">
                <a:solidFill>
                  <a:srgbClr val="FF0000"/>
                </a:solidFill>
              </a:rPr>
              <a:t>4 hours </a:t>
            </a:r>
            <a:r>
              <a:rPr lang="en-US" dirty="0" smtClean="0"/>
              <a:t>(generally a lower bound for big genomes), and constant access to </a:t>
            </a:r>
            <a:r>
              <a:rPr lang="en-US" dirty="0" smtClean="0">
                <a:solidFill>
                  <a:srgbClr val="FF0000"/>
                </a:solidFill>
              </a:rPr>
              <a:t>300 cores </a:t>
            </a:r>
            <a:r>
              <a:rPr lang="en-US" dirty="0" smtClean="0"/>
              <a:t>of computer processing power, the total time to complete this task would be </a:t>
            </a:r>
            <a:r>
              <a:rPr lang="en-US" dirty="0" smtClean="0">
                <a:solidFill>
                  <a:srgbClr val="FF0000"/>
                </a:solidFill>
              </a:rPr>
              <a:t>79,920 hours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FF0000"/>
                </a:solidFill>
              </a:rPr>
              <a:t>9.1 years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6400800"/>
            <a:ext cx="3733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Cloud computing for comparative genomics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Asian Individual Genome was assembled based on </a:t>
            </a:r>
            <a:r>
              <a:rPr lang="en-US" sz="2800" dirty="0" smtClean="0">
                <a:solidFill>
                  <a:srgbClr val="FF0000"/>
                </a:solidFill>
              </a:rPr>
              <a:t>3.3 billion</a:t>
            </a:r>
            <a:r>
              <a:rPr lang="en-US" sz="2800" dirty="0" smtClean="0"/>
              <a:t> reads ( </a:t>
            </a:r>
            <a:r>
              <a:rPr lang="en-US" sz="2800" dirty="0" smtClean="0">
                <a:solidFill>
                  <a:srgbClr val="FF0000"/>
                </a:solidFill>
              </a:rPr>
              <a:t>104 GB</a:t>
            </a:r>
            <a:r>
              <a:rPr lang="en-US" sz="2800" dirty="0" smtClean="0"/>
              <a:t>).</a:t>
            </a:r>
          </a:p>
          <a:p>
            <a:endParaRPr lang="en-US" sz="2800" dirty="0" smtClean="0"/>
          </a:p>
          <a:p>
            <a:r>
              <a:rPr lang="en-US" sz="2800" dirty="0" smtClean="0"/>
              <a:t>African Individual Genome was assembled based on </a:t>
            </a:r>
            <a:r>
              <a:rPr lang="en-US" sz="2800" dirty="0" smtClean="0">
                <a:solidFill>
                  <a:srgbClr val="FF0000"/>
                </a:solidFill>
              </a:rPr>
              <a:t>4 billion </a:t>
            </a:r>
            <a:r>
              <a:rPr lang="en-US" sz="2800" dirty="0" smtClean="0"/>
              <a:t>reads ( </a:t>
            </a:r>
            <a:r>
              <a:rPr lang="en-US" sz="2800" dirty="0" smtClean="0">
                <a:solidFill>
                  <a:srgbClr val="FF0000"/>
                </a:solidFill>
              </a:rPr>
              <a:t>144 GB</a:t>
            </a:r>
            <a:r>
              <a:rPr lang="en-US" sz="2800" dirty="0" smtClean="0"/>
              <a:t>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8682" y="4191000"/>
            <a:ext cx="8885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Alignment &gt; 10,000 CPU hours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InterPro</a:t>
            </a:r>
            <a:r>
              <a:rPr lang="en-US" sz="2800" dirty="0" smtClean="0"/>
              <a:t> is an integrated documentation resource for protein families, domains, regions and sites. </a:t>
            </a:r>
          </a:p>
          <a:p>
            <a:r>
              <a:rPr lang="en-US" sz="2800" dirty="0" err="1" smtClean="0"/>
              <a:t>InterPro</a:t>
            </a:r>
            <a:r>
              <a:rPr lang="en-US" sz="2800" dirty="0" smtClean="0"/>
              <a:t> combines a number of databases (referred to as member databases) that use different methodologies and a varying degree of biological information on well-</a:t>
            </a:r>
            <a:r>
              <a:rPr lang="en-US" sz="2800" dirty="0" err="1" smtClean="0"/>
              <a:t>characterised</a:t>
            </a:r>
            <a:r>
              <a:rPr lang="en-US" sz="2800" dirty="0" smtClean="0"/>
              <a:t> proteins to derive protein signatures.</a:t>
            </a:r>
          </a:p>
          <a:p>
            <a:r>
              <a:rPr lang="en-US" sz="2800" b="1" dirty="0" smtClean="0"/>
              <a:t>PANTHER, PIRSF, </a:t>
            </a:r>
            <a:r>
              <a:rPr lang="en-US" sz="2800" b="1" dirty="0" err="1" smtClean="0"/>
              <a:t>Pfam</a:t>
            </a:r>
            <a:r>
              <a:rPr lang="en-US" sz="2800" b="1" dirty="0" smtClean="0"/>
              <a:t>, SMART, TIGRFAMs, Gene3D and SUPERFAMILY</a:t>
            </a:r>
            <a:r>
              <a:rPr lang="en-US" sz="2800" dirty="0" smtClean="0"/>
              <a:t>: are providers of hidden Markov models (HMMs).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Searching unknown sequences:</a:t>
            </a:r>
          </a:p>
          <a:p>
            <a:pPr lvl="1"/>
            <a:r>
              <a:rPr lang="en-US" dirty="0" smtClean="0"/>
              <a:t>10,000 average proteins</a:t>
            </a:r>
          </a:p>
          <a:p>
            <a:pPr lvl="1"/>
            <a:r>
              <a:rPr lang="en-US" dirty="0" smtClean="0"/>
              <a:t>1 average HMM (239 states)</a:t>
            </a:r>
          </a:p>
          <a:p>
            <a:pPr lvl="1">
              <a:buNone/>
            </a:pPr>
            <a:r>
              <a:rPr lang="en-US" sz="2800" dirty="0" smtClean="0"/>
              <a:t>= </a:t>
            </a:r>
            <a:r>
              <a:rPr lang="en-US" sz="2800" b="1" dirty="0" smtClean="0">
                <a:solidFill>
                  <a:srgbClr val="0070C0"/>
                </a:solidFill>
              </a:rPr>
              <a:t>1.18 CPU sec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BUT,</a:t>
            </a:r>
          </a:p>
          <a:p>
            <a:pPr lvl="1"/>
            <a:r>
              <a:rPr lang="en-US" dirty="0" smtClean="0"/>
              <a:t>17,159,442 proteins</a:t>
            </a:r>
          </a:p>
          <a:p>
            <a:pPr lvl="1"/>
            <a:r>
              <a:rPr lang="en-US" dirty="0" smtClean="0"/>
              <a:t>44,117 HMMs</a:t>
            </a:r>
          </a:p>
          <a:p>
            <a:pPr lvl="1">
              <a:buNone/>
            </a:pPr>
            <a:r>
              <a:rPr lang="en-US" sz="2800" dirty="0" smtClean="0"/>
              <a:t>= </a:t>
            </a:r>
            <a:r>
              <a:rPr lang="en-US" sz="2800" b="1" dirty="0" smtClean="0">
                <a:solidFill>
                  <a:srgbClr val="FF0000"/>
                </a:solidFill>
              </a:rPr>
              <a:t>1.4 million CPU hrs</a:t>
            </a:r>
          </a:p>
          <a:p>
            <a:pPr lvl="1"/>
            <a:endParaRPr lang="en-US" sz="2800" dirty="0"/>
          </a:p>
        </p:txBody>
      </p:sp>
      <p:pic>
        <p:nvPicPr>
          <p:cNvPr id="32770" name="Picture 2" descr="https://encrypted-tbn3.google.com/images?q=tbn:ANd9GcRyd_UJX6J57cD0tyf1QO9B53vTgYyj97hTOyME_YPLR9eQR8T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3675974"/>
            <a:ext cx="2286000" cy="3182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Crossbow</a:t>
            </a:r>
            <a:r>
              <a:rPr lang="en-US" dirty="0" smtClean="0"/>
              <a:t> (implemented over Hadoop) condenses over 1000 CPU hours of resequencing computation into a few hours without  requiring the user to own or operate a computer cluster. 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124199"/>
            <a:ext cx="6598738" cy="278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NA">
  <a:themeElements>
    <a:clrScheme name="Custom 3">
      <a:dk1>
        <a:sysClr val="windowText" lastClr="000000"/>
      </a:dk1>
      <a:lt1>
        <a:srgbClr val="000000"/>
      </a:lt1>
      <a:dk2>
        <a:srgbClr val="1F497D"/>
      </a:dk2>
      <a:lt2>
        <a:srgbClr val="05609C"/>
      </a:lt2>
      <a:accent1>
        <a:srgbClr val="48BAF1"/>
      </a:accent1>
      <a:accent2>
        <a:srgbClr val="19A2DA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27DDFF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DNA</Template>
  <TotalTime>2114</TotalTime>
  <Words>554</Words>
  <Application>Microsoft Macintosh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DNA</vt:lpstr>
      <vt:lpstr>Big Data Bioinformatics</vt:lpstr>
      <vt:lpstr>Is there any thing useful?!</vt:lpstr>
      <vt:lpstr>What is Big Data?</vt:lpstr>
      <vt:lpstr>Solutions</vt:lpstr>
      <vt:lpstr>Motivation</vt:lpstr>
      <vt:lpstr>Motivation</vt:lpstr>
      <vt:lpstr>Motivation</vt:lpstr>
      <vt:lpstr>Motivation</vt:lpstr>
      <vt:lpstr>Success </vt:lpstr>
      <vt:lpstr>Bioinformatics projects </vt:lpstr>
      <vt:lpstr>CloudBurst</vt:lpstr>
      <vt:lpstr>Roundup</vt:lpstr>
      <vt:lpstr>Bioinformatics Tools</vt:lpstr>
      <vt:lpstr>Glad Tiding </vt:lpstr>
      <vt:lpstr>Thanks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for Bioinformatics</dc:title>
  <dc:creator>Khalifeh</dc:creator>
  <cp:lastModifiedBy>IT</cp:lastModifiedBy>
  <cp:revision>9</cp:revision>
  <dcterms:created xsi:type="dcterms:W3CDTF">2012-05-02T12:54:49Z</dcterms:created>
  <dcterms:modified xsi:type="dcterms:W3CDTF">2016-01-03T12:50:53Z</dcterms:modified>
</cp:coreProperties>
</file>